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8"/>
  </p:notesMasterIdLst>
  <p:sldIdLst>
    <p:sldId id="256" r:id="rId2"/>
    <p:sldId id="258" r:id="rId3"/>
    <p:sldId id="644" r:id="rId4"/>
    <p:sldId id="439" r:id="rId5"/>
    <p:sldId id="575" r:id="rId6"/>
    <p:sldId id="639" r:id="rId7"/>
    <p:sldId id="640" r:id="rId8"/>
    <p:sldId id="641" r:id="rId9"/>
    <p:sldId id="642" r:id="rId10"/>
    <p:sldId id="638" r:id="rId11"/>
    <p:sldId id="586" r:id="rId12"/>
    <p:sldId id="628" r:id="rId13"/>
    <p:sldId id="629" r:id="rId14"/>
    <p:sldId id="630" r:id="rId15"/>
    <p:sldId id="631" r:id="rId16"/>
    <p:sldId id="632" r:id="rId17"/>
    <p:sldId id="633" r:id="rId18"/>
    <p:sldId id="643" r:id="rId19"/>
    <p:sldId id="634" r:id="rId20"/>
    <p:sldId id="635" r:id="rId21"/>
    <p:sldId id="645" r:id="rId22"/>
    <p:sldId id="646" r:id="rId23"/>
    <p:sldId id="678" r:id="rId24"/>
    <p:sldId id="647" r:id="rId25"/>
    <p:sldId id="648" r:id="rId26"/>
    <p:sldId id="649" r:id="rId27"/>
    <p:sldId id="650" r:id="rId28"/>
    <p:sldId id="651" r:id="rId29"/>
    <p:sldId id="652" r:id="rId30"/>
    <p:sldId id="679" r:id="rId31"/>
    <p:sldId id="653" r:id="rId32"/>
    <p:sldId id="654" r:id="rId33"/>
    <p:sldId id="655" r:id="rId34"/>
    <p:sldId id="656" r:id="rId35"/>
    <p:sldId id="657" r:id="rId36"/>
    <p:sldId id="658" r:id="rId37"/>
    <p:sldId id="659" r:id="rId38"/>
    <p:sldId id="660" r:id="rId39"/>
    <p:sldId id="661" r:id="rId40"/>
    <p:sldId id="662" r:id="rId41"/>
    <p:sldId id="680" r:id="rId42"/>
    <p:sldId id="663" r:id="rId43"/>
    <p:sldId id="665" r:id="rId44"/>
    <p:sldId id="681" r:id="rId45"/>
    <p:sldId id="666" r:id="rId46"/>
    <p:sldId id="667" r:id="rId47"/>
    <p:sldId id="676" r:id="rId48"/>
    <p:sldId id="668" r:id="rId49"/>
    <p:sldId id="670" r:id="rId50"/>
    <p:sldId id="671" r:id="rId51"/>
    <p:sldId id="672" r:id="rId52"/>
    <p:sldId id="673" r:id="rId53"/>
    <p:sldId id="675" r:id="rId54"/>
    <p:sldId id="674" r:id="rId55"/>
    <p:sldId id="677" r:id="rId56"/>
    <p:sldId id="278" r:id="rId57"/>
  </p:sldIdLst>
  <p:sldSz cx="9144000" cy="5143500" type="screen16x9"/>
  <p:notesSz cx="6858000" cy="9144000"/>
  <p:embeddedFontLst>
    <p:embeddedFont>
      <p:font typeface="Roboto Light" panose="020B0604020202020204" charset="0"/>
      <p:regular r:id="rId59"/>
      <p:bold r:id="rId60"/>
      <p:italic r:id="rId61"/>
      <p:boldItalic r:id="rId62"/>
    </p:embeddedFont>
    <p:embeddedFont>
      <p:font typeface="Quicksand" panose="020B060402020202020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F76AB0-5536-4D71-8E90-4AF7098FA604}">
  <a:tblStyle styleId="{E5F76AB0-5536-4D71-8E90-4AF7098FA6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847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812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703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836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710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176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406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310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992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02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0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589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52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589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833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909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124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553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900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550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1275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079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468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161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933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258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5768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24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610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066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28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5424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2375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595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326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11392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543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8531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68372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3449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470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547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41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0902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7358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1578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3610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94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966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49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65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985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1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context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ousecor/status/962754389533429760?ref_src=twsrc%5etfw|twcamp%5etweetembed|twterm%5e962754389533429760&amp;ref_url=https://blog.kentcdodds.com/media/1e51deeba20cd3ed41a39eaacc3b05ba?postId%3D66de608ccb24%26gi%3D8ea5a508b458" TargetMode="External"/><Relationship Id="rId3" Type="http://schemas.openxmlformats.org/officeDocument/2006/relationships/hyperlink" Target="https://github.com/dalealleshouse/raiding-reacthttps:/users.ece.cmu.edu/~adrian/731-sp04/readings/GL-cap.pdf" TargetMode="External"/><Relationship Id="rId7" Type="http://schemas.openxmlformats.org/officeDocument/2006/relationships/hyperlink" Target="https://medium.com/dailyjs/comparison-of-state-management-solutions-for-react-2161a0b4af7b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entcdodds.com/blog/application-state-management-with-react" TargetMode="External"/><Relationship Id="rId5" Type="http://schemas.openxmlformats.org/officeDocument/2006/relationships/hyperlink" Target="https://medium.com/@dan_abramov/you-might-not-need-redux-be46360cf367" TargetMode="External"/><Relationship Id="rId4" Type="http://schemas.openxmlformats.org/officeDocument/2006/relationships/hyperlink" Target="https://users.ece.cmu.edu/~adrian/731-sp04/readings/GL-cap.pdf" TargetMode="External"/><Relationship Id="rId9" Type="http://schemas.openxmlformats.org/officeDocument/2006/relationships/hyperlink" Target="https://www.freecodecamp.org/news/an-introduction-to-the-flux-architectural-pattern-674ea74775c9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4" y="2233519"/>
            <a:ext cx="748344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 smtClean="0"/>
              <a:t>React State Management</a:t>
            </a:r>
            <a:endParaRPr sz="45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en-US" sz="3200" dirty="0"/>
              <a:t>MVI Architecture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77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MVI Architecture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 smtClean="0"/>
              <a:t>Many types of UI architectures out there: </a:t>
            </a:r>
          </a:p>
          <a:p>
            <a:pPr marL="800100" lvl="1" indent="-342900"/>
            <a:r>
              <a:rPr lang="en-US" sz="1800" dirty="0" smtClean="0"/>
              <a:t>Model View Controller (MVC)</a:t>
            </a:r>
          </a:p>
          <a:p>
            <a:pPr marL="800100" lvl="1" indent="-342900"/>
            <a:r>
              <a:rPr lang="en-US" sz="1800" dirty="0" smtClean="0"/>
              <a:t>Model View </a:t>
            </a:r>
            <a:r>
              <a:rPr lang="en-US" sz="1800" dirty="0" err="1" smtClean="0"/>
              <a:t>View</a:t>
            </a:r>
            <a:r>
              <a:rPr lang="en-US" sz="1800" dirty="0" smtClean="0"/>
              <a:t> Model (MVVM)</a:t>
            </a:r>
          </a:p>
          <a:p>
            <a:pPr marL="800100" lvl="1" indent="-342900"/>
            <a:r>
              <a:rPr lang="en-US" sz="1800" dirty="0" smtClean="0"/>
              <a:t>Model View Presenter (MVP)</a:t>
            </a:r>
          </a:p>
          <a:p>
            <a:pPr marL="342900" indent="-342900"/>
            <a:r>
              <a:rPr lang="en-US" sz="2400" dirty="0" smtClean="0"/>
              <a:t>React is what is known as a </a:t>
            </a:r>
            <a:r>
              <a:rPr lang="en-US" sz="2400" b="1" dirty="0" smtClean="0"/>
              <a:t>Model View Intent (MVI)</a:t>
            </a:r>
            <a:r>
              <a:rPr lang="en-US" sz="2400" dirty="0" smtClean="0"/>
              <a:t> architecture.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9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MVI Architecture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Finite State Machine</a:t>
            </a:r>
          </a:p>
          <a:p>
            <a:pPr marL="342900" indent="-342900"/>
            <a:r>
              <a:rPr lang="en-US" sz="2000" dirty="0" smtClean="0"/>
              <a:t>The MVI architecture is essentially what's known as a finite state machine. It:</a:t>
            </a:r>
          </a:p>
          <a:p>
            <a:pPr marL="800100" lvl="1" indent="-342900"/>
            <a:r>
              <a:rPr lang="en-US" sz="1800" dirty="0" smtClean="0"/>
              <a:t>Has a fixed set of states it can be in.</a:t>
            </a:r>
          </a:p>
          <a:p>
            <a:pPr marL="800100" lvl="1" indent="-342900"/>
            <a:r>
              <a:rPr lang="en-US" sz="1800" dirty="0" smtClean="0"/>
              <a:t>Can only be in one state at a time.</a:t>
            </a:r>
          </a:p>
          <a:p>
            <a:pPr marL="800100" lvl="1" indent="-342900"/>
            <a:r>
              <a:rPr lang="en-US" sz="1800" dirty="0" smtClean="0"/>
              <a:t>Has a sequence of inputs sent into the machine.</a:t>
            </a:r>
          </a:p>
          <a:p>
            <a:pPr marL="800100" lvl="1" indent="-342900"/>
            <a:r>
              <a:rPr lang="en-US" sz="1800" dirty="0" smtClean="0"/>
              <a:t>Has a set of transitions for every state and every transition is associated with an input pointing to a state.</a:t>
            </a:r>
          </a:p>
          <a:p>
            <a:pPr marL="342900" indent="-342900"/>
            <a:r>
              <a:rPr lang="en-US" sz="2000" dirty="0" smtClean="0"/>
              <a:t>Let's clarify exactly what this means.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2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MVI Architecture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Model</a:t>
            </a:r>
          </a:p>
          <a:p>
            <a:pPr marL="342900" indent="-342900"/>
            <a:r>
              <a:rPr lang="en-US" sz="2000" dirty="0" smtClean="0"/>
              <a:t>The source of truth for the application.</a:t>
            </a:r>
          </a:p>
          <a:p>
            <a:pPr marL="342900" indent="-342900"/>
            <a:r>
              <a:rPr lang="en-US" sz="2000" dirty="0" smtClean="0"/>
              <a:t>Holds the state of the UI.</a:t>
            </a:r>
          </a:p>
          <a:p>
            <a:pPr marL="342900" indent="-342900"/>
            <a:r>
              <a:rPr lang="en-US" sz="2000" dirty="0" smtClean="0"/>
              <a:t>In React, you are probably familiar with this concept as "state," perhaps through the </a:t>
            </a:r>
            <a:r>
              <a:rPr lang="en-US" sz="2000" dirty="0" err="1" smtClean="0"/>
              <a:t>useState</a:t>
            </a:r>
            <a:r>
              <a:rPr lang="en-US" sz="2000" dirty="0" smtClean="0"/>
              <a:t> hook or "state" in a class component.</a:t>
            </a:r>
          </a:p>
          <a:p>
            <a:pPr marL="0" indent="0" algn="ctr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 model = {}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8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MVI Architecture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View</a:t>
            </a:r>
          </a:p>
          <a:p>
            <a:pPr marL="342900" indent="-342900"/>
            <a:r>
              <a:rPr lang="en-US" sz="2000" dirty="0" smtClean="0"/>
              <a:t>The user interface generated from the model.</a:t>
            </a:r>
          </a:p>
          <a:p>
            <a:pPr marL="342900" indent="-342900"/>
            <a:r>
              <a:rPr lang="en-US" sz="2000" dirty="0" smtClean="0"/>
              <a:t>When you're writing your JSX or your HTML, you're writing that code that generates the View.</a:t>
            </a:r>
          </a:p>
          <a:p>
            <a:pPr marL="342900" indent="-342900"/>
            <a:r>
              <a:rPr lang="en-US" sz="2000" dirty="0" smtClean="0"/>
              <a:t>At any moment you should be able to generate the view from the model. It is deterministic.</a:t>
            </a:r>
            <a:endParaRPr lang="en-US" sz="2000" dirty="0"/>
          </a:p>
          <a:p>
            <a:pPr marL="0" indent="0" algn="ctr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view = (m) =&gt; &lt;.../&gt;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2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MVI Architecture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Intent</a:t>
            </a:r>
          </a:p>
          <a:p>
            <a:pPr marL="342900" indent="-342900"/>
            <a:r>
              <a:rPr lang="en-US" sz="2000" dirty="0" smtClean="0"/>
              <a:t>Intents are the things that act on and alter the model, user actions, system events, etc.</a:t>
            </a:r>
          </a:p>
          <a:p>
            <a:pPr marL="342900" indent="-342900"/>
            <a:r>
              <a:rPr lang="en-US" sz="2000" dirty="0" smtClean="0"/>
              <a:t>Intents update the model and drive the generation of a new UI.</a:t>
            </a:r>
          </a:p>
          <a:p>
            <a:pPr marL="0" indent="0" algn="ctr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update = (model, intent) =&gt;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newModel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92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MVI Architecture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000" dirty="0" smtClean="0"/>
              <a:t>Note that models are immutable.</a:t>
            </a:r>
          </a:p>
          <a:p>
            <a:pPr marL="342900" indent="-342900"/>
            <a:r>
              <a:rPr lang="en-US" sz="2000" dirty="0" smtClean="0"/>
              <a:t>When you do an update, you're accepting a model and an intent, cloning the model, making updates to the clone, and returning the clone.</a:t>
            </a:r>
          </a:p>
          <a:p>
            <a:pPr marL="342900" indent="-342900"/>
            <a:r>
              <a:rPr lang="en-US" sz="2000" dirty="0" smtClean="0"/>
              <a:t>You cannot directly update the model. This is why React Docs tell you to do all state updates via </a:t>
            </a:r>
            <a:r>
              <a:rPr lang="en-US" sz="2000" dirty="0" err="1" smtClean="0"/>
              <a:t>this.setState</a:t>
            </a:r>
            <a:r>
              <a:rPr lang="en-US" sz="2000" dirty="0" smtClean="0"/>
              <a:t> or using the set function in your hook</a:t>
            </a:r>
            <a:r>
              <a:rPr lang="en-US" sz="2000" dirty="0" smtClean="0"/>
              <a:t>.</a:t>
            </a:r>
          </a:p>
          <a:p>
            <a:pPr marL="342900" indent="-342900"/>
            <a:r>
              <a:rPr lang="en-US" sz="2000" dirty="0" smtClean="0"/>
              <a:t>If you attempt to update state directly, it will not trigger a re-render of the view, and your UI will not reflect your updated state.</a:t>
            </a:r>
            <a:endParaRPr lang="en-US" sz="20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55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MVI Architecture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76" y="1086428"/>
            <a:ext cx="4910197" cy="33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8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MVI Architecture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The only data appropriate for storing in state is that which the changing of which should generate a new view.</a:t>
            </a:r>
            <a:endParaRPr lang="en-US" sz="2000" b="1" dirty="0"/>
          </a:p>
          <a:p>
            <a:pPr marL="342900" indent="-342900"/>
            <a:r>
              <a:rPr lang="en-US" sz="2000" dirty="0" smtClean="0"/>
              <a:t>Any value that will not drive view updates should not be stored in state (environment variables, static values, background info, etc.).</a:t>
            </a:r>
          </a:p>
          <a:p>
            <a:pPr marL="342900" indent="-342900"/>
            <a:r>
              <a:rPr lang="en-US" sz="2000" dirty="0" smtClean="0"/>
              <a:t>They can be stored in </a:t>
            </a:r>
            <a:r>
              <a:rPr lang="en-US" sz="2000" dirty="0" err="1" smtClean="0"/>
              <a:t>localStorage</a:t>
            </a:r>
            <a:r>
              <a:rPr lang="en-US" sz="2000" dirty="0" smtClean="0"/>
              <a:t>, </a:t>
            </a:r>
            <a:r>
              <a:rPr lang="en-US" sz="2000" dirty="0" err="1" smtClean="0"/>
              <a:t>useRef</a:t>
            </a:r>
            <a:r>
              <a:rPr lang="en-US" sz="2000" dirty="0" smtClean="0"/>
              <a:t>, a class variable, etc.</a:t>
            </a:r>
          </a:p>
          <a:p>
            <a:pPr marL="342900" indent="-342900"/>
            <a:r>
              <a:rPr lang="en-US" sz="2000" dirty="0" smtClean="0"/>
              <a:t>Data that drives new views must be stored in state. Do not store them in </a:t>
            </a:r>
            <a:r>
              <a:rPr lang="en-US" sz="2000" dirty="0" err="1" smtClean="0"/>
              <a:t>localStorage</a:t>
            </a:r>
            <a:r>
              <a:rPr lang="en-US" sz="2000" dirty="0" smtClean="0"/>
              <a:t>, etc. as this will break the state machine pattern and lead to unpredictable behavior.</a:t>
            </a:r>
          </a:p>
          <a:p>
            <a:pPr marL="342900" indent="-342900"/>
            <a:endParaRPr lang="en-US" sz="24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6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en-US" sz="3200" dirty="0" smtClean="0"/>
              <a:t>Component State</a:t>
            </a:r>
            <a:endParaRPr lang="en-US" sz="3200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76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2002275" y="1259888"/>
            <a:ext cx="667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2E3037"/>
                </a:solidFill>
              </a:rPr>
              <a:t>Hello!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2266988"/>
            <a:ext cx="6671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3F3F3"/>
                </a:solidFill>
              </a:rPr>
              <a:t>I AM </a:t>
            </a:r>
            <a:r>
              <a:rPr lang="en" sz="3600" b="1" dirty="0" smtClean="0">
                <a:solidFill>
                  <a:srgbClr val="F3F3F3"/>
                </a:solidFill>
              </a:rPr>
              <a:t>HOWIE REITH</a:t>
            </a:r>
            <a:endParaRPr sz="3600" b="1" dirty="0">
              <a:solidFill>
                <a:srgbClr val="F3F3F3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2002275" y="2847769"/>
            <a:ext cx="66714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F3F3F3"/>
                </a:solidFill>
              </a:rPr>
              <a:t>Software Engineer II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dirty="0" err="1" smtClean="0">
                <a:solidFill>
                  <a:srgbClr val="F3F3F3"/>
                </a:solidFill>
              </a:rPr>
              <a:t>MyMedly</a:t>
            </a:r>
            <a:r>
              <a:rPr lang="en-US" sz="2200" dirty="0" smtClean="0">
                <a:solidFill>
                  <a:srgbClr val="F3F3F3"/>
                </a:solidFill>
              </a:rPr>
              <a:t> Team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F3F3F3"/>
                </a:solidFill>
              </a:rPr>
              <a:t>@</a:t>
            </a:r>
            <a:r>
              <a:rPr lang="en-US" sz="2200" dirty="0" err="1" smtClean="0">
                <a:solidFill>
                  <a:srgbClr val="F3F3F3"/>
                </a:solidFill>
              </a:rPr>
              <a:t>howardreith</a:t>
            </a:r>
            <a:endParaRPr lang="en-US" sz="2200" dirty="0" smtClean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3F3F3"/>
                </a:solidFill>
              </a:rPr>
              <a:t>H</a:t>
            </a:r>
            <a:r>
              <a:rPr lang="en-US" sz="2200" dirty="0" smtClean="0">
                <a:solidFill>
                  <a:srgbClr val="F3F3F3"/>
                </a:solidFill>
              </a:rPr>
              <a:t>oward.Reith@medly.com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6" y="2084861"/>
            <a:ext cx="793284" cy="9738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60" y="2084861"/>
            <a:ext cx="899295" cy="1063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Component State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000" dirty="0" smtClean="0"/>
              <a:t>The (locally) simplest of the three options we will discuss.</a:t>
            </a:r>
          </a:p>
          <a:p>
            <a:pPr marL="342900" indent="-342900"/>
            <a:r>
              <a:rPr lang="en-US" sz="2000" dirty="0" smtClean="0"/>
              <a:t>Component state stores state on the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object itself. It can be accessed in a class component via </a:t>
            </a:r>
            <a:r>
              <a:rPr lang="en-US" sz="2000" dirty="0" err="1" smtClean="0"/>
              <a:t>this.state</a:t>
            </a:r>
            <a:r>
              <a:rPr lang="en-US" sz="2000" dirty="0" smtClean="0"/>
              <a:t> and updated via </a:t>
            </a:r>
            <a:r>
              <a:rPr lang="en-US" sz="2000" dirty="0" err="1" smtClean="0"/>
              <a:t>this.setState</a:t>
            </a:r>
            <a:r>
              <a:rPr lang="en-US" sz="2000" dirty="0" smtClean="0"/>
              <a:t>({}).</a:t>
            </a:r>
          </a:p>
          <a:p>
            <a:pPr marL="342900" indent="-342900"/>
            <a:r>
              <a:rPr lang="en-US" sz="2000" dirty="0" smtClean="0"/>
              <a:t>The state can be passed to children via props, which are immutable. Props can be static values and functions, including state-setting functions.</a:t>
            </a:r>
          </a:p>
          <a:p>
            <a:pPr marL="342900" indent="-342900"/>
            <a:r>
              <a:rPr lang="en-US" sz="2000" dirty="0" smtClean="0"/>
              <a:t>In terms of architecture, component state is comparable to the </a:t>
            </a:r>
            <a:r>
              <a:rPr lang="en-US" sz="2000" dirty="0" err="1" smtClean="0"/>
              <a:t>useState</a:t>
            </a:r>
            <a:r>
              <a:rPr lang="en-US" sz="2000" dirty="0" smtClean="0"/>
              <a:t> hook, which achieves a similar end but stores its data object in a global </a:t>
            </a:r>
            <a:r>
              <a:rPr lang="en-US" sz="2000" dirty="0" smtClean="0"/>
              <a:t>variable rather than locally.</a:t>
            </a:r>
            <a:endParaRPr lang="en-US" sz="20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3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Component State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Pros:</a:t>
            </a:r>
          </a:p>
          <a:p>
            <a:pPr marL="342900" indent="-342900"/>
            <a:r>
              <a:rPr lang="en-US" sz="2000" dirty="0" smtClean="0"/>
              <a:t>Locally simplest solution.</a:t>
            </a:r>
          </a:p>
          <a:p>
            <a:pPr marL="342900" indent="-342900"/>
            <a:r>
              <a:rPr lang="en-US" sz="2000" dirty="0" smtClean="0"/>
              <a:t>No "magic" or hidden logic. Any developer familiar with React can look at your component and know exactly what's up.</a:t>
            </a:r>
          </a:p>
          <a:p>
            <a:pPr marL="342900" indent="-342900"/>
            <a:r>
              <a:rPr lang="en-US" sz="2000" dirty="0" smtClean="0"/>
              <a:t>Built into vanilla React so no need for external libraries and their liabilities.</a:t>
            </a:r>
          </a:p>
          <a:p>
            <a:pPr marL="342900" indent="-342900"/>
            <a:r>
              <a:rPr lang="en-US" sz="2000" dirty="0" smtClean="0"/>
              <a:t>Very easy to unit test.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35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Component State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Cons:</a:t>
            </a:r>
          </a:p>
          <a:p>
            <a:pPr marL="342900" indent="-342900"/>
            <a:r>
              <a:rPr lang="en-US" sz="2000" dirty="0" smtClean="0"/>
              <a:t>Data sharing between components can only be achieved via a parent-child relationship.</a:t>
            </a:r>
          </a:p>
          <a:p>
            <a:pPr marL="342900" indent="-342900"/>
            <a:r>
              <a:rPr lang="en-US" sz="2000" dirty="0" smtClean="0"/>
              <a:t>This can lead to a great deal of complexity if data is needed by distantly-related components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pPr marL="342900" indent="-342900"/>
            <a:r>
              <a:rPr lang="en-US" sz="2000" dirty="0" smtClean="0"/>
              <a:t>Since global state must be stored at the highest parent, any update to global state will re-render the entire app.</a:t>
            </a:r>
          </a:p>
          <a:p>
            <a:pPr marL="800100" lvl="1" indent="-342900"/>
            <a:r>
              <a:rPr lang="en-US" sz="1800" dirty="0" smtClean="0"/>
              <a:t>Can be mitigated with </a:t>
            </a:r>
            <a:r>
              <a:rPr lang="en-US" sz="1800" dirty="0" err="1" smtClean="0"/>
              <a:t>React.memo</a:t>
            </a:r>
            <a:r>
              <a:rPr lang="en-US" sz="1800" dirty="0" smtClean="0"/>
              <a:t>, however we would ideally not spend computer resources compensating for what is truly a design problem.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18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Component State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Code Demo</a:t>
            </a:r>
            <a:endParaRPr lang="en-US" sz="24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618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en-US" sz="3200" dirty="0" smtClean="0"/>
              <a:t>Component State + Context API</a:t>
            </a:r>
            <a:endParaRPr lang="en-US" sz="3200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3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Component State + Context API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Observer Pattern:</a:t>
            </a:r>
          </a:p>
          <a:p>
            <a:pPr marL="342900" indent="-342900"/>
            <a:r>
              <a:rPr lang="en-US" sz="2000" dirty="0" smtClean="0"/>
              <a:t>The observer pattern is a subscription pattern that allows an object to subscribe to an event and be notified when that event occurs.</a:t>
            </a:r>
          </a:p>
          <a:p>
            <a:pPr marL="342900" indent="-342900"/>
            <a:endParaRPr lang="en-US" sz="18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10" y="2797502"/>
            <a:ext cx="24574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1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Component State + Context API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Observer Pattern:</a:t>
            </a:r>
          </a:p>
          <a:p>
            <a:pPr marL="342900" indent="-342900"/>
            <a:r>
              <a:rPr lang="en-US" sz="2000" dirty="0" smtClean="0"/>
              <a:t>Consists of three components: the subject, the observer, and the objects.</a:t>
            </a:r>
          </a:p>
          <a:p>
            <a:pPr marL="342900" indent="-342900"/>
            <a:r>
              <a:rPr lang="en-US" sz="2000" dirty="0" smtClean="0"/>
              <a:t>The subject is the central store that runs everything.</a:t>
            </a:r>
          </a:p>
          <a:p>
            <a:pPr marL="342900" indent="-342900"/>
            <a:r>
              <a:rPr lang="en-US" sz="2000" dirty="0" smtClean="0"/>
              <a:t>The observer is the list of relevant objects.</a:t>
            </a:r>
          </a:p>
          <a:p>
            <a:pPr marL="342900" indent="-342900"/>
            <a:r>
              <a:rPr lang="en-US" sz="2000" dirty="0" smtClean="0"/>
              <a:t>The objects are the things that will be updated when changes to the subject occur.</a:t>
            </a:r>
          </a:p>
          <a:p>
            <a:pPr marL="342900" indent="-342900"/>
            <a:r>
              <a:rPr lang="en-US" sz="2000" dirty="0" smtClean="0"/>
              <a:t>This can be a powerful tool when you have many objects that are interested in changes to a common store of data.</a:t>
            </a:r>
            <a:endParaRPr lang="en-US" sz="18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8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Component State + Context API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Subject.prototype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 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subscribe: function(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this.observers.push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}, 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unsubscribe: function(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fnToRemove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   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this.observers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this.observers.filter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{     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fnToRemove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return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}) 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}, 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fire: function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   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this.observers.forEach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{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fn.call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  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endParaRPr lang="en-US" sz="12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4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Component State + Context API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hlinkClick r:id="rId3"/>
              </a:rPr>
              <a:t>React Context</a:t>
            </a:r>
            <a:r>
              <a:rPr lang="en-US" sz="2400" dirty="0" smtClean="0"/>
              <a:t>:</a:t>
            </a:r>
          </a:p>
          <a:p>
            <a:pPr marL="342900" indent="-342900"/>
            <a:r>
              <a:rPr lang="en-US" sz="2000" dirty="0" smtClean="0"/>
              <a:t>React context was added to serve as a means of managing global data. You create a "context provider" at a relatively high point in your app and lower components and subscribe to it without having a direct parent/children relationship.</a:t>
            </a:r>
          </a:p>
          <a:p>
            <a:pPr marL="342900" indent="-342900"/>
            <a:r>
              <a:rPr lang="en-US" sz="2000" dirty="0" smtClean="0"/>
              <a:t>Many libraries use context such as Styled Components.</a:t>
            </a:r>
          </a:p>
          <a:p>
            <a:pPr marL="342900" indent="-342900"/>
            <a:r>
              <a:rPr lang="en-US" sz="2000" dirty="0" smtClean="0"/>
              <a:t>Components can subscribe with </a:t>
            </a:r>
            <a:r>
              <a:rPr lang="en-US" sz="2000" dirty="0" err="1" smtClean="0"/>
              <a:t>Context.consumer</a:t>
            </a:r>
            <a:r>
              <a:rPr lang="en-US" sz="2000" dirty="0" smtClean="0"/>
              <a:t>, the </a:t>
            </a:r>
            <a:r>
              <a:rPr lang="en-US" sz="2000" dirty="0" err="1" smtClean="0"/>
              <a:t>useContext</a:t>
            </a:r>
            <a:r>
              <a:rPr lang="en-US" sz="2000" dirty="0" smtClean="0"/>
              <a:t> hook, or by setting </a:t>
            </a:r>
            <a:r>
              <a:rPr lang="en-US" sz="2000" dirty="0" err="1" smtClean="0"/>
              <a:t>contextType</a:t>
            </a:r>
            <a:r>
              <a:rPr lang="en-US" sz="2000" dirty="0"/>
              <a:t> </a:t>
            </a:r>
            <a:r>
              <a:rPr lang="en-US" sz="2000" dirty="0" smtClean="0"/>
              <a:t>of the component.</a:t>
            </a:r>
            <a:endParaRPr lang="en-US" sz="18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25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Component State + Context API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Our </a:t>
            </a:r>
            <a:r>
              <a:rPr lang="en-US" sz="2400" dirty="0" smtClean="0"/>
              <a:t>React Observer Pattern</a:t>
            </a:r>
            <a:r>
              <a:rPr lang="en-US" sz="2400" dirty="0" smtClean="0"/>
              <a:t>:</a:t>
            </a:r>
          </a:p>
          <a:p>
            <a:pPr marL="342900" indent="-342900"/>
            <a:r>
              <a:rPr lang="en-US" sz="2000" dirty="0" smtClean="0"/>
              <a:t>Subject - a </a:t>
            </a:r>
            <a:r>
              <a:rPr lang="en-US" sz="2000" dirty="0" err="1" smtClean="0"/>
              <a:t>stateful</a:t>
            </a:r>
            <a:r>
              <a:rPr lang="en-US" sz="2000" dirty="0" smtClean="0"/>
              <a:t> React component that renders a provider and children.</a:t>
            </a:r>
          </a:p>
          <a:p>
            <a:pPr marL="342900" indent="-342900"/>
            <a:r>
              <a:rPr lang="en-US" sz="2000" dirty="0" smtClean="0"/>
              <a:t>Observer - our React Context</a:t>
            </a:r>
          </a:p>
          <a:p>
            <a:pPr marL="342900" indent="-342900"/>
            <a:r>
              <a:rPr lang="en-US" sz="2000" dirty="0" smtClean="0"/>
              <a:t>Objects - all of our components subscribing to our </a:t>
            </a:r>
            <a:r>
              <a:rPr lang="en-US" sz="2000" dirty="0" smtClean="0"/>
              <a:t>context.</a:t>
            </a:r>
            <a:endParaRPr lang="en-US" sz="18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68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2000" dirty="0" smtClean="0"/>
              <a:t>If you'd like to follow along in the code (or practice yourself), clone this repository and run </a:t>
            </a:r>
            <a:r>
              <a:rPr lang="en-US" sz="2000" b="1" dirty="0" err="1" smtClean="0"/>
              <a:t>npm</a:t>
            </a:r>
            <a:r>
              <a:rPr lang="en-US" sz="2000" b="1" dirty="0" smtClean="0"/>
              <a:t> install </a:t>
            </a:r>
            <a:r>
              <a:rPr lang="en-US" sz="2000" dirty="0" smtClean="0"/>
              <a:t>on each of the four contained projects.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https://github.com/howardreith/react-state-management</a:t>
            </a:r>
            <a:endParaRPr lang="en-US" sz="2000" dirty="0" smtClean="0"/>
          </a:p>
          <a:p>
            <a:pPr marL="342900" indent="-342900"/>
            <a:endParaRPr lang="en-US" sz="24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2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Component State + Context API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Code Demo</a:t>
            </a:r>
            <a:endParaRPr lang="en-US" sz="24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27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Component State + Context API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Pros:</a:t>
            </a:r>
          </a:p>
          <a:p>
            <a:pPr marL="342900" indent="-342900"/>
            <a:r>
              <a:rPr lang="en-US" sz="2000" dirty="0" smtClean="0"/>
              <a:t>Able to provide global state management in a surgical way. Only those components concerned with a set of state will be re-rendered when it changes.</a:t>
            </a:r>
          </a:p>
          <a:p>
            <a:pPr marL="342900" indent="-342900"/>
            <a:r>
              <a:rPr lang="en-US" sz="2000" dirty="0" smtClean="0"/>
              <a:t>Already built into React. No need for additional libraries and the liabilities they bring.</a:t>
            </a:r>
          </a:p>
          <a:p>
            <a:pPr marL="342900" indent="-342900"/>
            <a:r>
              <a:rPr lang="en-US" sz="2000" dirty="0" smtClean="0"/>
              <a:t>No hidden logic and no "magic." Anyone familiar with React will be able to look at your components and know exactly how it is working.</a:t>
            </a:r>
            <a:endParaRPr lang="en-US" sz="18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6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Component State + Context API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Cons:</a:t>
            </a:r>
          </a:p>
          <a:p>
            <a:pPr marL="342900" indent="-342900"/>
            <a:r>
              <a:rPr lang="en-US" sz="2000" dirty="0" smtClean="0"/>
              <a:t>More locally complex than component state.</a:t>
            </a:r>
          </a:p>
          <a:p>
            <a:pPr marL="342900" indent="-342900"/>
            <a:r>
              <a:rPr lang="en-US" sz="2000" dirty="0" smtClean="0"/>
              <a:t>Can become a tangled web of complexity on an undisciplined team.</a:t>
            </a:r>
          </a:p>
          <a:p>
            <a:pPr marL="342900" indent="-342900"/>
            <a:r>
              <a:rPr lang="en-US" sz="2000" dirty="0" smtClean="0"/>
              <a:t>More difficult to unit test.</a:t>
            </a:r>
            <a:endParaRPr lang="en-US" sz="18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08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Component State + Context API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Warnings:</a:t>
            </a:r>
          </a:p>
          <a:p>
            <a:pPr marL="342900" indent="-342900"/>
            <a:r>
              <a:rPr lang="en-US" sz="2000" dirty="0" smtClean="0"/>
              <a:t>Do not store local state in a context.</a:t>
            </a:r>
          </a:p>
          <a:p>
            <a:pPr marL="800100" lvl="1" indent="-342900"/>
            <a:r>
              <a:rPr lang="en-US" sz="1800" dirty="0" smtClean="0"/>
              <a:t>Prop drilling is not intrinsically evil. It is just a pain in the butt with distantly-related components.</a:t>
            </a:r>
          </a:p>
          <a:p>
            <a:pPr marL="800100" lvl="1" indent="-342900"/>
            <a:r>
              <a:rPr lang="en-US" sz="1800" dirty="0" smtClean="0"/>
              <a:t>If you have a parent-child relationship, creating a context will be more complex than using local state.</a:t>
            </a:r>
          </a:p>
          <a:p>
            <a:pPr marL="342900" indent="-342900"/>
            <a:r>
              <a:rPr lang="en-US" sz="2000" dirty="0" smtClean="0"/>
              <a:t>Do not only use one context.</a:t>
            </a:r>
          </a:p>
          <a:p>
            <a:pPr marL="800100" lvl="1" indent="-342900"/>
            <a:r>
              <a:rPr lang="en-US" sz="1800" dirty="0" smtClean="0"/>
              <a:t>On discovering this pattern many developers start trying to store all of their state in one global context.</a:t>
            </a:r>
          </a:p>
          <a:p>
            <a:pPr marL="800100" lvl="1" indent="-342900"/>
            <a:r>
              <a:rPr lang="en-US" sz="1800" dirty="0" smtClean="0"/>
              <a:t>Remember - every subscriber will re-render when the context is updated.</a:t>
            </a:r>
          </a:p>
          <a:p>
            <a:pPr marL="800100" lvl="1" indent="-342900"/>
            <a:r>
              <a:rPr lang="en-US" sz="1800" dirty="0" smtClean="0"/>
              <a:t>Use many contexts with unique domains of responsibility.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4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en-US" sz="3200" dirty="0" smtClean="0"/>
              <a:t>React-</a:t>
            </a:r>
            <a:r>
              <a:rPr lang="en-US" sz="3200" dirty="0" err="1" smtClean="0"/>
              <a:t>Redux</a:t>
            </a:r>
            <a:endParaRPr lang="en-US" sz="3200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09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The Flux Pattern:</a:t>
            </a:r>
          </a:p>
          <a:p>
            <a:pPr marL="342900" indent="-342900"/>
            <a:r>
              <a:rPr lang="en-US" sz="2000" dirty="0" smtClean="0"/>
              <a:t>Splits an application's state management into four parts:</a:t>
            </a:r>
          </a:p>
          <a:p>
            <a:pPr marL="800100" lvl="1" indent="-342900"/>
            <a:r>
              <a:rPr lang="en-US" sz="1800" dirty="0" smtClean="0"/>
              <a:t>Store</a:t>
            </a:r>
          </a:p>
          <a:p>
            <a:pPr marL="800100" lvl="1" indent="-342900"/>
            <a:r>
              <a:rPr lang="en-US" sz="1800" dirty="0" smtClean="0"/>
              <a:t>Dispatcher</a:t>
            </a:r>
          </a:p>
          <a:p>
            <a:pPr marL="800100" lvl="1" indent="-342900"/>
            <a:r>
              <a:rPr lang="en-US" sz="1800" dirty="0" smtClean="0"/>
              <a:t>View</a:t>
            </a:r>
          </a:p>
          <a:p>
            <a:pPr marL="800100" lvl="1" indent="-342900"/>
            <a:r>
              <a:rPr lang="en-US" sz="1800" dirty="0" smtClean="0"/>
              <a:t>Action / Action Creators</a:t>
            </a:r>
          </a:p>
          <a:p>
            <a:pPr marL="342900" indent="-342900"/>
            <a:r>
              <a:rPr lang="en-US" sz="2000" dirty="0" smtClean="0"/>
              <a:t>If you are familiar with the publish-subscribe model, it is a variation on that.</a:t>
            </a:r>
            <a:endParaRPr lang="en-US" sz="20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0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The Flux Pattern - Store:</a:t>
            </a:r>
          </a:p>
          <a:p>
            <a:pPr marL="342900" indent="-342900"/>
            <a:r>
              <a:rPr lang="en-US" sz="1800" dirty="0" smtClean="0"/>
              <a:t>Manages the state, both domain state and UI state.</a:t>
            </a:r>
          </a:p>
          <a:p>
            <a:pPr marL="342900" indent="-342900"/>
            <a:r>
              <a:rPr lang="en-US" sz="1800" dirty="0" smtClean="0"/>
              <a:t>State is the value of the data itself.</a:t>
            </a:r>
          </a:p>
          <a:p>
            <a:pPr marL="342900" indent="-342900"/>
            <a:r>
              <a:rPr lang="en-US" sz="1800" dirty="0" smtClean="0"/>
              <a:t>The store is the object with methods that manipulates the state.</a:t>
            </a:r>
          </a:p>
          <a:p>
            <a:pPr marL="342900" indent="-342900"/>
            <a:r>
              <a:rPr lang="en-US" sz="1800" dirty="0" smtClean="0"/>
              <a:t>The store is a state machine, so there are no setter methods on it. You can only change the state in the store by passing an action to the dispatcher.</a:t>
            </a:r>
          </a:p>
          <a:p>
            <a:pPr marL="342900" indent="-342900"/>
            <a:r>
              <a:rPr lang="en-US" sz="1800" dirty="0" smtClean="0"/>
              <a:t>The store listens for actions and has logic to decide how to handle those actions, usually a switch statement. When the store has made a change, it will emit a "change" event.</a:t>
            </a:r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1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The Flux Pattern - Dispatcher:</a:t>
            </a:r>
          </a:p>
          <a:p>
            <a:pPr marL="342900" indent="-342900"/>
            <a:r>
              <a:rPr lang="en-US" sz="1800" dirty="0" smtClean="0"/>
              <a:t>The dispatcher is a single object that broadcasts actions and events to all registered stores.</a:t>
            </a:r>
          </a:p>
          <a:p>
            <a:pPr marL="342900" indent="-342900"/>
            <a:r>
              <a:rPr lang="en-US" sz="1800" dirty="0" smtClean="0"/>
              <a:t>When an action comes in, it will pass that action to all registered stores when the application starts.</a:t>
            </a:r>
          </a:p>
          <a:p>
            <a:pPr marL="342900" indent="-342900"/>
            <a:r>
              <a:rPr lang="en-US" sz="1800" dirty="0" smtClean="0"/>
              <a:t>If you're familiar with React-</a:t>
            </a:r>
            <a:r>
              <a:rPr lang="en-US" sz="1800" dirty="0" err="1" smtClean="0"/>
              <a:t>Redux</a:t>
            </a:r>
            <a:r>
              <a:rPr lang="en-US" sz="1800" dirty="0" smtClean="0"/>
              <a:t>, the role of the dispatcher </a:t>
            </a:r>
            <a:r>
              <a:rPr lang="en-US" sz="1800" dirty="0" smtClean="0"/>
              <a:t>is fulfilled by the Reducers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21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The Flux Pattern - View:</a:t>
            </a:r>
          </a:p>
          <a:p>
            <a:pPr marL="342900" indent="-342900"/>
            <a:r>
              <a:rPr lang="en-US" sz="1800" dirty="0" smtClean="0"/>
              <a:t>The view is the user interface.</a:t>
            </a:r>
          </a:p>
          <a:p>
            <a:pPr marL="342900" indent="-342900"/>
            <a:r>
              <a:rPr lang="en-US" sz="1800" dirty="0" smtClean="0"/>
              <a:t>Views listen for changes in the store's state and re-render when they occur.</a:t>
            </a:r>
          </a:p>
          <a:p>
            <a:pPr marL="342900" indent="-342900"/>
            <a:r>
              <a:rPr lang="en-US" sz="1800" dirty="0" smtClean="0"/>
              <a:t>The view can potentially dispatch actions via dispatchers in response to user interactions.</a:t>
            </a:r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11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The Flux Pattern - Actions:</a:t>
            </a:r>
          </a:p>
          <a:p>
            <a:pPr marL="342900" indent="-342900"/>
            <a:r>
              <a:rPr lang="en-US" sz="1800" dirty="0" smtClean="0"/>
              <a:t>Actions are simple objects that contain all necessary information to perform that action.</a:t>
            </a:r>
          </a:p>
          <a:p>
            <a:pPr marL="342900" indent="-342900"/>
            <a:r>
              <a:rPr lang="en-US" sz="1800" dirty="0" smtClean="0"/>
              <a:t>They have a type property that indicates what type of action they are.</a:t>
            </a:r>
          </a:p>
          <a:p>
            <a:pPr marL="342900" indent="-342900"/>
            <a:r>
              <a:rPr lang="en-US" sz="1800" dirty="0" smtClean="0"/>
              <a:t>Actions can come from views, initialization code, from a timer, or any other mechanism that might update the state in the store.</a:t>
            </a:r>
          </a:p>
          <a:p>
            <a:pPr marL="342900" indent="-342900"/>
            <a:r>
              <a:rPr lang="en-US" sz="1800" dirty="0" smtClean="0"/>
              <a:t>These are analogous to the "intent" we discussed earlier.</a:t>
            </a:r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6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 smtClean="0"/>
              <a:t>Goal</a:t>
            </a:r>
          </a:p>
          <a:p>
            <a:pPr marL="342900" indent="-342900"/>
            <a:r>
              <a:rPr lang="en-US" sz="2400" dirty="0" smtClean="0"/>
              <a:t>MVI Architecture</a:t>
            </a:r>
          </a:p>
          <a:p>
            <a:pPr marL="342900" indent="-342900"/>
            <a:r>
              <a:rPr lang="en-US" sz="2400" dirty="0" smtClean="0"/>
              <a:t>Component State</a:t>
            </a:r>
          </a:p>
          <a:p>
            <a:pPr marL="342900" indent="-342900"/>
            <a:r>
              <a:rPr lang="en-US" sz="2400" dirty="0" smtClean="0"/>
              <a:t>Component State + Context API</a:t>
            </a:r>
            <a:endParaRPr lang="en-US" sz="2400" dirty="0" smtClean="0"/>
          </a:p>
          <a:p>
            <a:pPr marL="342900" indent="-342900"/>
            <a:r>
              <a:rPr lang="en-US" sz="2400" dirty="0" err="1" smtClean="0"/>
              <a:t>Redux</a:t>
            </a:r>
            <a:endParaRPr lang="en-US" sz="2400" dirty="0" smtClean="0"/>
          </a:p>
          <a:p>
            <a:pPr marL="342900" indent="-342900"/>
            <a:r>
              <a:rPr lang="en-US" sz="2400" dirty="0" smtClean="0"/>
              <a:t>Recommendations</a:t>
            </a:r>
            <a:endParaRPr lang="en-US" sz="2400" dirty="0" smtClean="0"/>
          </a:p>
          <a:p>
            <a:pPr marL="342900" indent="-342900"/>
            <a:endParaRPr lang="en-US" sz="2400" dirty="0" smtClean="0"/>
          </a:p>
          <a:p>
            <a:pPr marL="342900" indent="-342900"/>
            <a:endParaRPr lang="en-US" sz="24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62" y="894649"/>
            <a:ext cx="5139687" cy="38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Code Demo 1</a:t>
            </a:r>
            <a:endParaRPr lang="en-US" sz="24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51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1800" dirty="0" smtClean="0"/>
              <a:t>React-</a:t>
            </a:r>
            <a:r>
              <a:rPr lang="en-US" sz="1800" dirty="0" err="1" smtClean="0"/>
              <a:t>Redux</a:t>
            </a:r>
            <a:r>
              <a:rPr lang="en-US" sz="1800" dirty="0" smtClean="0"/>
              <a:t> provides a "Provider" object that must be wrapped around the highest-level component in your application.</a:t>
            </a:r>
          </a:p>
          <a:p>
            <a:pPr marL="342900" indent="-342900"/>
            <a:r>
              <a:rPr lang="en-US" sz="1800" dirty="0" smtClean="0"/>
              <a:t>Accepts </a:t>
            </a:r>
            <a:r>
              <a:rPr lang="en-US" sz="1800" dirty="0" smtClean="0"/>
              <a:t>a default state container as a prop.</a:t>
            </a:r>
          </a:p>
          <a:p>
            <a:pPr marL="342900" indent="-342900"/>
            <a:r>
              <a:rPr lang="en-US" sz="1800" dirty="0" smtClean="0"/>
              <a:t>React-</a:t>
            </a:r>
            <a:r>
              <a:rPr lang="en-US" sz="1800" dirty="0" err="1" smtClean="0"/>
              <a:t>Redux</a:t>
            </a:r>
            <a:r>
              <a:rPr lang="en-US" sz="1800" dirty="0" smtClean="0"/>
              <a:t> takes care of </a:t>
            </a:r>
            <a:r>
              <a:rPr lang="en-US" sz="1800" dirty="0" smtClean="0"/>
              <a:t>rendering </a:t>
            </a:r>
            <a:r>
              <a:rPr lang="en-US" sz="1800" dirty="0" smtClean="0"/>
              <a:t>subscriptions itself.</a:t>
            </a:r>
          </a:p>
          <a:p>
            <a:pPr marL="342900" indent="-342900"/>
            <a:r>
              <a:rPr lang="en-US" sz="1800" dirty="0" smtClean="0"/>
              <a:t>Actions are generated through action creator functions that are passed into the </a:t>
            </a:r>
            <a:r>
              <a:rPr lang="en-US" sz="1800" dirty="0" err="1" smtClean="0"/>
              <a:t>Redux</a:t>
            </a:r>
            <a:r>
              <a:rPr lang="en-US" sz="1800" dirty="0" smtClean="0"/>
              <a:t> container's dispatch method.</a:t>
            </a:r>
          </a:p>
          <a:p>
            <a:pPr marL="342900" indent="-342900"/>
            <a:r>
              <a:rPr lang="en-US" sz="1800" dirty="0" smtClean="0"/>
              <a:t>Reducers are functions that manipulate a portion of the state in the store. Remember that they serve a state machine and must return a new object. They cannot simply set properties.</a:t>
            </a:r>
          </a:p>
          <a:p>
            <a:pPr marL="342900" indent="-342900"/>
            <a:r>
              <a:rPr lang="en-US" sz="1800" dirty="0" err="1" smtClean="0"/>
              <a:t>Redux</a:t>
            </a:r>
            <a:r>
              <a:rPr lang="en-US" sz="1800" dirty="0" smtClean="0"/>
              <a:t> will only ultimately have 1 reducer, created by passing all reducers into </a:t>
            </a:r>
            <a:r>
              <a:rPr lang="en-US" sz="1800" dirty="0" err="1" smtClean="0"/>
              <a:t>Redux's</a:t>
            </a:r>
            <a:r>
              <a:rPr lang="en-US" sz="1800" dirty="0" smtClean="0"/>
              <a:t> </a:t>
            </a:r>
            <a:r>
              <a:rPr lang="en-US" sz="1800" dirty="0" err="1" smtClean="0"/>
              <a:t>combineReducers</a:t>
            </a:r>
            <a:r>
              <a:rPr lang="en-US" sz="1800" dirty="0" smtClean="0"/>
              <a:t> function.</a:t>
            </a:r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44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1800" dirty="0" smtClean="0"/>
              <a:t>The main value of React-</a:t>
            </a:r>
            <a:r>
              <a:rPr lang="en-US" sz="1800" dirty="0" err="1" smtClean="0"/>
              <a:t>Redux</a:t>
            </a:r>
            <a:r>
              <a:rPr lang="en-US" sz="1800" dirty="0" smtClean="0"/>
              <a:t> is how it provides global application state to components, achieved via two functions: </a:t>
            </a:r>
            <a:r>
              <a:rPr lang="en-US" sz="1800" b="1" dirty="0" err="1" smtClean="0"/>
              <a:t>mapStateToProps</a:t>
            </a:r>
            <a:r>
              <a:rPr lang="en-US" sz="1800" dirty="0" smtClean="0"/>
              <a:t> and </a:t>
            </a:r>
            <a:r>
              <a:rPr lang="en-US" sz="1800" b="1" dirty="0" err="1" smtClean="0"/>
              <a:t>mapDispatchToProps</a:t>
            </a:r>
            <a:r>
              <a:rPr lang="en-US" sz="1800" b="1" dirty="0" smtClean="0"/>
              <a:t>.</a:t>
            </a:r>
            <a:endParaRPr lang="en-US" sz="1800" dirty="0" smtClean="0"/>
          </a:p>
          <a:p>
            <a:pPr marL="342900" indent="-342900"/>
            <a:r>
              <a:rPr lang="en-US" sz="1800" dirty="0" smtClean="0"/>
              <a:t>React-</a:t>
            </a:r>
            <a:r>
              <a:rPr lang="en-US" sz="1800" dirty="0" err="1" smtClean="0"/>
              <a:t>Redux's</a:t>
            </a:r>
            <a:r>
              <a:rPr lang="en-US" sz="1800" dirty="0" smtClean="0"/>
              <a:t> connect function accepts </a:t>
            </a:r>
            <a:r>
              <a:rPr lang="en-US" sz="1800" dirty="0" smtClean="0"/>
              <a:t>these </a:t>
            </a:r>
            <a:r>
              <a:rPr lang="en-US" sz="1800" dirty="0" smtClean="0"/>
              <a:t>two functions and returns another function that accepts a component and returns a connected component.</a:t>
            </a:r>
          </a:p>
          <a:p>
            <a:pPr marL="342900" indent="-342900"/>
            <a:r>
              <a:rPr lang="en-US" sz="1800" dirty="0" smtClean="0"/>
              <a:t>Any time the relevant state in the store changes, React-</a:t>
            </a:r>
            <a:r>
              <a:rPr lang="en-US" sz="1800" dirty="0" err="1" smtClean="0"/>
              <a:t>Redux</a:t>
            </a:r>
            <a:r>
              <a:rPr lang="en-US" sz="1800" dirty="0" smtClean="0"/>
              <a:t> will map the updated state to the props of the subscribed component, forcing a re-render.</a:t>
            </a:r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3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Code Demo 2</a:t>
            </a:r>
            <a:endParaRPr lang="en-US" sz="24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97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Pros:</a:t>
            </a:r>
          </a:p>
          <a:p>
            <a:pPr marL="342900" indent="-342900"/>
            <a:r>
              <a:rPr lang="en-US" sz="1800" dirty="0" smtClean="0"/>
              <a:t>Means of supplying global state across the entire </a:t>
            </a:r>
            <a:r>
              <a:rPr lang="en-US" sz="1800" dirty="0" smtClean="0"/>
              <a:t>app in an, in principle, efficient and elegant way.</a:t>
            </a:r>
          </a:p>
          <a:p>
            <a:pPr marL="342900" indent="-342900"/>
            <a:r>
              <a:rPr lang="en-US" sz="1800" dirty="0" smtClean="0"/>
              <a:t>Excellent </a:t>
            </a:r>
            <a:r>
              <a:rPr lang="en-US" sz="1800" dirty="0" smtClean="0"/>
              <a:t>capacity </a:t>
            </a:r>
            <a:r>
              <a:rPr lang="en-US" sz="1800" dirty="0" smtClean="0"/>
              <a:t>to implement surgical state subscriptions. </a:t>
            </a:r>
            <a:r>
              <a:rPr lang="en-US" sz="1800" dirty="0" smtClean="0"/>
              <a:t>Components need only subscribe to the state with which they are directly concerned, and the code can be meaningfully divided up to make these divisions of responsibility clear.</a:t>
            </a:r>
          </a:p>
          <a:p>
            <a:pPr marL="342900" indent="-342900"/>
            <a:r>
              <a:rPr lang="en-US" sz="1800" dirty="0" smtClean="0"/>
              <a:t>Several additional benefits, such as easily persisting state to local storage, </a:t>
            </a:r>
            <a:r>
              <a:rPr lang="en-US" sz="1800" dirty="0" smtClean="0"/>
              <a:t>pre-filling </a:t>
            </a:r>
            <a:r>
              <a:rPr lang="en-US" sz="1800" dirty="0" smtClean="0"/>
              <a:t>state from a server, creating snapshots of state, maintaining an undo history, and time travel.</a:t>
            </a:r>
          </a:p>
          <a:p>
            <a:pPr marL="342900" indent="-342900"/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7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Cons:</a:t>
            </a:r>
          </a:p>
          <a:p>
            <a:pPr marL="342900" indent="-342900"/>
            <a:r>
              <a:rPr lang="en-US" sz="1800" dirty="0" smtClean="0"/>
              <a:t>Extremely locally complex and opaque. It can take developers a significant amount of time to recognize the web of state organized across the application and competently change it. They may create subscriptions and updates to a value without realizing how it will affect a distantly-related part of the app.</a:t>
            </a:r>
          </a:p>
          <a:p>
            <a:pPr marL="342900" indent="-342900"/>
            <a:r>
              <a:rPr lang="en-US" sz="1800" dirty="0" smtClean="0"/>
              <a:t>React-</a:t>
            </a:r>
            <a:r>
              <a:rPr lang="en-US" sz="1800" dirty="0" err="1" smtClean="0"/>
              <a:t>Redux</a:t>
            </a:r>
            <a:r>
              <a:rPr lang="en-US" sz="1800" dirty="0" smtClean="0"/>
              <a:t> encourages (and almost requires) splitting actions, reducers, and components across many files.</a:t>
            </a:r>
          </a:p>
          <a:p>
            <a:pPr marL="342900" indent="-342900"/>
            <a:r>
              <a:rPr lang="en-US" sz="1800" dirty="0" smtClean="0"/>
              <a:t>The dependence on global state can systematically harm the modularity of your app and make unit testing extremely difficult.</a:t>
            </a:r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46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Warnings:</a:t>
            </a:r>
            <a:endParaRPr lang="en-US" sz="2400" dirty="0" smtClean="0"/>
          </a:p>
          <a:p>
            <a:pPr marL="342900" indent="-342900"/>
            <a:r>
              <a:rPr lang="en-US" sz="1800" dirty="0" smtClean="0"/>
              <a:t>Many very common anti-patterns in React-</a:t>
            </a:r>
            <a:r>
              <a:rPr lang="en-US" sz="1800" dirty="0" err="1" smtClean="0"/>
              <a:t>Redux</a:t>
            </a:r>
            <a:r>
              <a:rPr lang="en-US" sz="1800" dirty="0" smtClean="0"/>
              <a:t> apps.</a:t>
            </a:r>
          </a:p>
          <a:p>
            <a:pPr marL="342900" indent="-342900"/>
            <a:r>
              <a:rPr lang="en-US" sz="1800" dirty="0" smtClean="0"/>
              <a:t>Do not connect every component. Just because you're using </a:t>
            </a:r>
            <a:r>
              <a:rPr lang="en-US" sz="1800" dirty="0" err="1" smtClean="0"/>
              <a:t>Redux</a:t>
            </a:r>
            <a:r>
              <a:rPr lang="en-US" sz="1800" dirty="0" smtClean="0"/>
              <a:t> for global state management doesn't mean you have to use it for all state all the time.</a:t>
            </a:r>
          </a:p>
          <a:p>
            <a:pPr marL="342900" indent="-342900"/>
            <a:r>
              <a:rPr lang="en-US" sz="1800" dirty="0" smtClean="0"/>
              <a:t>Not everything needs all state. Define your state modularly.</a:t>
            </a:r>
            <a:endParaRPr lang="en-US" sz="1800" dirty="0" smtClean="0"/>
          </a:p>
          <a:p>
            <a:pPr marL="342900" indent="-342900"/>
            <a:r>
              <a:rPr lang="en-US" sz="1800" dirty="0" smtClean="0"/>
              <a:t>Do not connect reusable components. Doing so makes your component dependent on values in global state, rendering them un-reusable. Consolidate state management to the fewest locations you can and let child components render deterministically from changes to those components.</a:t>
            </a:r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3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en-US" sz="3200" dirty="0" smtClean="0"/>
              <a:t>Recommendations</a:t>
            </a:r>
            <a:endParaRPr lang="en-US" sz="3200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3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When to use component state:</a:t>
            </a:r>
          </a:p>
          <a:p>
            <a:pPr marL="342900" indent="-342900"/>
            <a:r>
              <a:rPr lang="en-US" sz="1800" dirty="0" smtClean="0"/>
              <a:t>You should use component state by default. It may sometimes be sub-optimal, but your project will not </a:t>
            </a:r>
            <a:r>
              <a:rPr lang="en-US" sz="1800" dirty="0" smtClean="0"/>
              <a:t>fail </a:t>
            </a:r>
            <a:r>
              <a:rPr lang="en-US" sz="1800" dirty="0" smtClean="0"/>
              <a:t>because you used component state.</a:t>
            </a:r>
          </a:p>
          <a:p>
            <a:pPr marL="342900" indent="-342900"/>
            <a:r>
              <a:rPr lang="en-US" sz="1800" dirty="0" smtClean="0"/>
              <a:t>Any local state concerns - tracking whether a modal is open or closed, storing the values of a form, etc</a:t>
            </a:r>
            <a:r>
              <a:rPr lang="en-US" sz="1800" dirty="0" smtClean="0"/>
              <a:t>. should all be managed in component state.</a:t>
            </a:r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4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en-US" sz="3200" dirty="0" smtClean="0"/>
              <a:t>Goal</a:t>
            </a:r>
            <a:endParaRPr lang="en-US" sz="3200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819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When to use component + context:</a:t>
            </a:r>
          </a:p>
          <a:p>
            <a:pPr marL="342900" indent="-342900"/>
            <a:r>
              <a:rPr lang="en-US" sz="1800" dirty="0" smtClean="0"/>
              <a:t>You have global state that may update during the use of the application that must be consumed by </a:t>
            </a:r>
            <a:r>
              <a:rPr lang="en-US" sz="1800" dirty="0" smtClean="0"/>
              <a:t>distantly-related </a:t>
            </a:r>
            <a:r>
              <a:rPr lang="en-US" sz="1800" dirty="0" smtClean="0"/>
              <a:t>components.</a:t>
            </a:r>
          </a:p>
          <a:p>
            <a:pPr marL="342900" indent="-342900"/>
            <a:r>
              <a:rPr lang="en-US" sz="1800" dirty="0" smtClean="0"/>
              <a:t>User </a:t>
            </a:r>
            <a:r>
              <a:rPr lang="en-US" sz="1800" dirty="0" smtClean="0"/>
              <a:t>profile information, shopping cart </a:t>
            </a:r>
            <a:r>
              <a:rPr lang="en-US" sz="1800" dirty="0" smtClean="0"/>
              <a:t>contents, etc.</a:t>
            </a:r>
            <a:endParaRPr lang="en-US" sz="1800" dirty="0" smtClean="0"/>
          </a:p>
          <a:p>
            <a:pPr marL="342900" indent="-342900"/>
            <a:r>
              <a:rPr lang="en-US" sz="1800" dirty="0" smtClean="0"/>
              <a:t>99% of the apps you will ever build just need a place to store data that will drive an updated view. This can be achieved with local component state and component + context very easily, and they're baked into React. You should not go beyond this level of complexity without serious thought and compelling cause.</a:t>
            </a:r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3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When to use </a:t>
            </a:r>
            <a:r>
              <a:rPr lang="en-US" sz="2400" dirty="0" err="1" smtClean="0"/>
              <a:t>Redux</a:t>
            </a:r>
            <a:r>
              <a:rPr lang="en-US" sz="2400" dirty="0" smtClean="0"/>
              <a:t>:</a:t>
            </a:r>
          </a:p>
          <a:p>
            <a:pPr marL="342900" indent="-342900"/>
            <a:r>
              <a:rPr lang="en-US" sz="1800" dirty="0" smtClean="0"/>
              <a:t>You have a great need to not only maintain a global state </a:t>
            </a:r>
            <a:r>
              <a:rPr lang="en-US" sz="1800" dirty="0" smtClean="0"/>
              <a:t>(by </a:t>
            </a:r>
            <a:r>
              <a:rPr lang="en-US" sz="1800" b="1" dirty="0" smtClean="0"/>
              <a:t>necessity</a:t>
            </a:r>
            <a:r>
              <a:rPr lang="en-US" sz="1800" dirty="0" smtClean="0"/>
              <a:t>, not due to </a:t>
            </a:r>
            <a:r>
              <a:rPr lang="en-US" sz="1800" dirty="0" smtClean="0"/>
              <a:t>bad design), </a:t>
            </a:r>
            <a:r>
              <a:rPr lang="en-US" sz="1800" dirty="0" smtClean="0"/>
              <a:t>but </a:t>
            </a:r>
            <a:r>
              <a:rPr lang="en-US" sz="1800" dirty="0" smtClean="0"/>
              <a:t>also to </a:t>
            </a:r>
            <a:r>
              <a:rPr lang="en-US" sz="1800" dirty="0" smtClean="0"/>
              <a:t>be able to time-travel through that state and know a great deal of information about how your users interact with your app.</a:t>
            </a:r>
          </a:p>
          <a:p>
            <a:pPr marL="342900" indent="-342900"/>
            <a:r>
              <a:rPr lang="en-US" sz="1800" dirty="0" smtClean="0"/>
              <a:t>For example, if you're a social media company who's entire value proposition involves tracking every action your users take and deriving tailored ads based on that tracked behavior, </a:t>
            </a:r>
            <a:r>
              <a:rPr lang="en-US" sz="1800" dirty="0" err="1" smtClean="0"/>
              <a:t>Redux</a:t>
            </a:r>
            <a:r>
              <a:rPr lang="en-US" sz="1800" dirty="0" smtClean="0"/>
              <a:t> is an excellent tool for your use case</a:t>
            </a:r>
            <a:r>
              <a:rPr lang="en-US" sz="1800" dirty="0" smtClean="0"/>
              <a:t>.</a:t>
            </a:r>
          </a:p>
          <a:p>
            <a:pPr marL="342900" indent="-342900"/>
            <a:r>
              <a:rPr lang="en-US" sz="1800" dirty="0" smtClean="0"/>
              <a:t>If you have strong need for the other secondary benefits of </a:t>
            </a:r>
            <a:r>
              <a:rPr lang="en-US" sz="1800" dirty="0" err="1" smtClean="0"/>
              <a:t>Redux</a:t>
            </a:r>
            <a:r>
              <a:rPr lang="en-US" sz="1800" dirty="0" smtClean="0"/>
              <a:t> that are worth the immense increase in local complexity.</a:t>
            </a:r>
            <a:endParaRPr lang="en-US" sz="18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17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When to use </a:t>
            </a:r>
            <a:r>
              <a:rPr lang="en-US" sz="2400" dirty="0" err="1" smtClean="0"/>
              <a:t>Redux</a:t>
            </a:r>
            <a:r>
              <a:rPr lang="en-US" sz="2400" dirty="0" smtClean="0"/>
              <a:t>:</a:t>
            </a:r>
          </a:p>
          <a:p>
            <a:pPr marL="0" lvl="0" indent="0" algn="ctr">
              <a:buNone/>
            </a:pPr>
            <a:r>
              <a:rPr lang="en-US" sz="1800" dirty="0"/>
              <a:t>"...if you aren't sure if you need [</a:t>
            </a:r>
            <a:r>
              <a:rPr lang="en-US" sz="1800" dirty="0" err="1"/>
              <a:t>Redux</a:t>
            </a:r>
            <a:r>
              <a:rPr lang="en-US" sz="1800" dirty="0"/>
              <a:t>], you don't need it" - Pete Hunt, React </a:t>
            </a:r>
            <a:r>
              <a:rPr lang="en-US" sz="1800" dirty="0" smtClean="0"/>
              <a:t>Developer</a:t>
            </a:r>
          </a:p>
          <a:p>
            <a:pPr marL="0" lv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“...don't use </a:t>
            </a:r>
            <a:r>
              <a:rPr lang="en-US" sz="1800" dirty="0" err="1"/>
              <a:t>Redux</a:t>
            </a:r>
            <a:r>
              <a:rPr lang="en-US" sz="1800" dirty="0"/>
              <a:t> until you have problems with vanilla React.” - Dan Abramov, </a:t>
            </a:r>
            <a:r>
              <a:rPr lang="en-US" sz="1800" dirty="0" err="1"/>
              <a:t>Redux</a:t>
            </a:r>
            <a:r>
              <a:rPr lang="en-US" sz="1800" dirty="0"/>
              <a:t> Developer</a:t>
            </a:r>
          </a:p>
          <a:p>
            <a:pPr marL="0" lvl="0" indent="0" algn="ctr">
              <a:buNone/>
            </a:pPr>
            <a:endParaRPr lang="en-US" sz="18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05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When to use </a:t>
            </a:r>
            <a:r>
              <a:rPr lang="en-US" sz="2400" dirty="0" err="1" smtClean="0"/>
              <a:t>Redux</a:t>
            </a:r>
            <a:r>
              <a:rPr lang="en-US" sz="2400" dirty="0" smtClean="0"/>
              <a:t>:</a:t>
            </a:r>
            <a:endParaRPr lang="en-US" sz="1800" dirty="0" smtClean="0"/>
          </a:p>
          <a:p>
            <a:pPr marL="342900" indent="-342900"/>
            <a:r>
              <a:rPr lang="en-US" sz="2000" dirty="0" smtClean="0"/>
              <a:t>Anecdote - I have worked on several projects with React-</a:t>
            </a:r>
            <a:r>
              <a:rPr lang="en-US" sz="2000" dirty="0" err="1" smtClean="0"/>
              <a:t>Redux</a:t>
            </a:r>
            <a:r>
              <a:rPr lang="en-US" sz="2000" dirty="0" smtClean="0"/>
              <a:t>. I have never worked on one where it was appropriate.</a:t>
            </a:r>
          </a:p>
          <a:p>
            <a:pPr marL="342900" indent="-342900"/>
            <a:r>
              <a:rPr lang="en-US" sz="2000" dirty="0" smtClean="0"/>
              <a:t>Most apps use it because engineers were told it was the "right way to do state management with React," dating back from before React had component state and context.</a:t>
            </a:r>
          </a:p>
          <a:p>
            <a:pPr marL="342900" indent="-342900"/>
            <a:endParaRPr lang="en-US" sz="20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35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React-</a:t>
            </a:r>
            <a:r>
              <a:rPr lang="en-US" dirty="0" err="1" smtClean="0"/>
              <a:t>Redux</a:t>
            </a:r>
            <a:endParaRPr lang="en-US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54" y="1264076"/>
            <a:ext cx="66675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8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Bibliography</a:t>
            </a:r>
            <a:endParaRPr dirty="0"/>
          </a:p>
        </p:txBody>
      </p:sp>
      <p:sp>
        <p:nvSpPr>
          <p:cNvPr id="323" name="Google Shape;323;p35"/>
          <p:cNvSpPr txBox="1">
            <a:spLocks noGrp="1"/>
          </p:cNvSpPr>
          <p:nvPr>
            <p:ph type="body" idx="1"/>
          </p:nvPr>
        </p:nvSpPr>
        <p:spPr>
          <a:xfrm>
            <a:off x="1165498" y="1130515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200"/>
            </a:pPr>
            <a:r>
              <a:rPr lang="en-US" sz="1800" dirty="0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3"/>
              </a:rPr>
              <a:t>Dale </a:t>
            </a:r>
            <a:r>
              <a:rPr lang="en-US" sz="1800" dirty="0" err="1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3"/>
              </a:rPr>
              <a:t>Alleshouse</a:t>
            </a:r>
            <a:r>
              <a:rPr lang="en-US" sz="1800" dirty="0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3"/>
              </a:rPr>
              <a:t> - Raiding React</a:t>
            </a:r>
            <a:endParaRPr lang="en-US" sz="1800" dirty="0" smtClean="0">
              <a:solidFill>
                <a:srgbClr val="0E2539"/>
              </a:solidFill>
              <a:latin typeface="Quicksand" panose="020B0604020202020204" charset="0"/>
              <a:ea typeface="Roboto Light"/>
              <a:cs typeface="Roboto Light"/>
              <a:sym typeface="Roboto Light"/>
              <a:hlinkClick r:id="rId4"/>
            </a:endParaRPr>
          </a:p>
          <a:p>
            <a:pPr marL="285750" indent="-285750">
              <a:buSzPts val="1200"/>
            </a:pPr>
            <a:r>
              <a:rPr lang="en-US" sz="1800" dirty="0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5"/>
              </a:rPr>
              <a:t>You Might Not Need </a:t>
            </a:r>
            <a:r>
              <a:rPr lang="en-US" sz="1800" dirty="0" err="1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5"/>
              </a:rPr>
              <a:t>Redux</a:t>
            </a:r>
            <a:r>
              <a:rPr lang="en-US" sz="1800" dirty="0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5"/>
              </a:rPr>
              <a:t> - Dan Abramov</a:t>
            </a:r>
            <a:endParaRPr lang="en-US" sz="1800" dirty="0" smtClean="0">
              <a:solidFill>
                <a:srgbClr val="0E2539"/>
              </a:solidFill>
              <a:latin typeface="Quicksand" panose="020B0604020202020204" charset="0"/>
              <a:ea typeface="Roboto Light"/>
              <a:cs typeface="Roboto Light"/>
              <a:sym typeface="Roboto Light"/>
            </a:endParaRPr>
          </a:p>
          <a:p>
            <a:pPr marL="285750" indent="-285750">
              <a:buSzPts val="1200"/>
            </a:pPr>
            <a:r>
              <a:rPr lang="en-US" sz="1800" dirty="0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6"/>
              </a:rPr>
              <a:t>Application State Management in React - Kent </a:t>
            </a:r>
            <a:r>
              <a:rPr lang="en-US" sz="1800" dirty="0" err="1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6"/>
              </a:rPr>
              <a:t>Dodds</a:t>
            </a:r>
            <a:endParaRPr lang="en-US" sz="1800" dirty="0" smtClean="0">
              <a:solidFill>
                <a:srgbClr val="0E2539"/>
              </a:solidFill>
              <a:latin typeface="Quicksand" panose="020B0604020202020204" charset="0"/>
              <a:ea typeface="Roboto Light"/>
              <a:cs typeface="Roboto Light"/>
              <a:sym typeface="Roboto Light"/>
            </a:endParaRPr>
          </a:p>
          <a:p>
            <a:pPr marL="285750" indent="-285750">
              <a:buSzPts val="1200"/>
            </a:pPr>
            <a:r>
              <a:rPr lang="en-US" sz="1800" dirty="0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7"/>
              </a:rPr>
              <a:t>Comparison of State Management Solutions for React</a:t>
            </a:r>
            <a:endParaRPr lang="en-US" sz="1800" dirty="0" smtClean="0">
              <a:solidFill>
                <a:srgbClr val="0E2539"/>
              </a:solidFill>
              <a:latin typeface="Quicksand" panose="020B0604020202020204" charset="0"/>
              <a:ea typeface="Roboto Light"/>
              <a:cs typeface="Roboto Light"/>
              <a:sym typeface="Roboto Light"/>
            </a:endParaRPr>
          </a:p>
          <a:p>
            <a:pPr marL="285750" indent="-285750">
              <a:buSzPts val="1200"/>
            </a:pPr>
            <a:r>
              <a:rPr lang="en-US" sz="1800" dirty="0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8"/>
              </a:rPr>
              <a:t>Cory House on </a:t>
            </a:r>
            <a:r>
              <a:rPr lang="en-US" sz="1800" dirty="0" err="1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8"/>
              </a:rPr>
              <a:t>Redux</a:t>
            </a:r>
            <a:r>
              <a:rPr lang="en-US" sz="1800" dirty="0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8"/>
              </a:rPr>
              <a:t> </a:t>
            </a:r>
            <a:r>
              <a:rPr lang="en-US" sz="1800" dirty="0" err="1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8"/>
              </a:rPr>
              <a:t>Antipatterns</a:t>
            </a:r>
            <a:endParaRPr lang="en-US" sz="1800" dirty="0" smtClean="0">
              <a:solidFill>
                <a:srgbClr val="0E2539"/>
              </a:solidFill>
              <a:latin typeface="Quicksand" panose="020B0604020202020204" charset="0"/>
              <a:ea typeface="Roboto Light"/>
              <a:cs typeface="Roboto Light"/>
              <a:sym typeface="Roboto Light"/>
            </a:endParaRPr>
          </a:p>
          <a:p>
            <a:pPr marL="285750" indent="-285750">
              <a:buSzPts val="1200"/>
            </a:pPr>
            <a:r>
              <a:rPr lang="en-US" sz="1800" dirty="0" smtClean="0">
                <a:solidFill>
                  <a:srgbClr val="0E2539"/>
                </a:solidFill>
                <a:latin typeface="Quicksand" panose="020B0604020202020204" charset="0"/>
                <a:ea typeface="Roboto Light"/>
                <a:cs typeface="Roboto Light"/>
                <a:sym typeface="Roboto Light"/>
                <a:hlinkClick r:id="rId9"/>
              </a:rPr>
              <a:t>An Introduction to the Flux Architectural Pattern</a:t>
            </a:r>
            <a:endParaRPr lang="en-US" sz="1800" dirty="0" smtClean="0">
              <a:solidFill>
                <a:srgbClr val="0E2539"/>
              </a:solidFill>
              <a:latin typeface="Quicksand" panose="020B0604020202020204" charset="0"/>
              <a:ea typeface="Roboto Light"/>
              <a:cs typeface="Roboto Light"/>
              <a:sym typeface="Roboto Light"/>
            </a:endParaRPr>
          </a:p>
          <a:p>
            <a:pPr marL="285750" indent="-285750">
              <a:buSzPts val="1200"/>
            </a:pPr>
            <a:endParaRPr lang="en-US" sz="1800" dirty="0" smtClean="0">
              <a:solidFill>
                <a:srgbClr val="0E2539"/>
              </a:solidFill>
              <a:latin typeface="Quicksand" panose="020B0604020202020204" charset="0"/>
              <a:ea typeface="Roboto Light"/>
              <a:cs typeface="Roboto Light"/>
              <a:sym typeface="Roboto Light"/>
              <a:hlinkClick r:id="rId4"/>
            </a:endParaRPr>
          </a:p>
        </p:txBody>
      </p:sp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23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rgbClr val="2E3037"/>
                </a:solidFill>
              </a:rPr>
              <a:t>Thanks for watching!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3F3F3"/>
                </a:solidFill>
              </a:rPr>
              <a:t>ANY QUESTIONS?</a:t>
            </a:r>
            <a:endParaRPr sz="3600" b="1" dirty="0">
              <a:solidFill>
                <a:srgbClr val="F3F3F3"/>
              </a:solidFill>
            </a:endParaRPr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4294967295"/>
          </p:nvPr>
        </p:nvSpPr>
        <p:spPr>
          <a:xfrm>
            <a:off x="1336100" y="2771569"/>
            <a:ext cx="73377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You can </a:t>
            </a:r>
            <a:r>
              <a:rPr lang="en" sz="2200" dirty="0" smtClean="0">
                <a:solidFill>
                  <a:srgbClr val="F3F3F3"/>
                </a:solidFill>
              </a:rPr>
              <a:t>contact me </a:t>
            </a:r>
            <a:r>
              <a:rPr lang="en" sz="2200" dirty="0">
                <a:solidFill>
                  <a:srgbClr val="F3F3F3"/>
                </a:solidFill>
              </a:rPr>
              <a:t>at</a:t>
            </a:r>
            <a:endParaRPr sz="22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F3F3F3"/>
                </a:solidFill>
              </a:rPr>
              <a:t>H</a:t>
            </a:r>
            <a:r>
              <a:rPr lang="en" sz="2200" dirty="0" smtClean="0">
                <a:solidFill>
                  <a:srgbClr val="F3F3F3"/>
                </a:solidFill>
              </a:rPr>
              <a:t>oward.Reith@medly.com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 smtClean="0">
                <a:solidFill>
                  <a:srgbClr val="F3F3F3"/>
                </a:solidFill>
              </a:rPr>
              <a:t>@howardreith</a:t>
            </a: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 smtClean="0"/>
              <a:t>Anyone can write code. </a:t>
            </a:r>
            <a:r>
              <a:rPr lang="en-US" sz="2400" b="1" dirty="0" smtClean="0"/>
              <a:t>The job of the software engineer is to manage complexity.</a:t>
            </a:r>
            <a:endParaRPr lang="en-US" sz="2400" dirty="0" smtClean="0"/>
          </a:p>
          <a:p>
            <a:pPr marL="800100" lvl="1" indent="-342900"/>
            <a:r>
              <a:rPr lang="en-US" sz="1800" dirty="0"/>
              <a:t>"[Software design is] a craft… and it has a lot to do with valuing simplicity over complexity" Barbara </a:t>
            </a:r>
            <a:r>
              <a:rPr lang="en-US" sz="1800" dirty="0" err="1" smtClean="0"/>
              <a:t>Liskov</a:t>
            </a:r>
            <a:endParaRPr lang="en-US" sz="1800" dirty="0" smtClean="0"/>
          </a:p>
          <a:p>
            <a:pPr marL="800100" lvl="1" indent="-342900"/>
            <a:r>
              <a:rPr lang="en-US" sz="1800" dirty="0"/>
              <a:t>"Simplicity is a prerequisite for reliability." </a:t>
            </a:r>
            <a:r>
              <a:rPr lang="en-US" sz="1800" dirty="0" err="1"/>
              <a:t>Edsger</a:t>
            </a:r>
            <a:r>
              <a:rPr lang="en-US" sz="1800" dirty="0"/>
              <a:t> </a:t>
            </a:r>
            <a:r>
              <a:rPr lang="en-US" sz="1800" dirty="0" err="1" smtClean="0"/>
              <a:t>Dijkstra</a:t>
            </a:r>
            <a:endParaRPr lang="en-US" sz="1800" dirty="0" smtClean="0"/>
          </a:p>
          <a:p>
            <a:pPr marL="800100" lvl="1" indent="-342900"/>
            <a:r>
              <a:rPr lang="en-US" sz="1800" dirty="0"/>
              <a:t>"The price of reliability is the pursuit of the utmost simplicity" Tony </a:t>
            </a:r>
            <a:r>
              <a:rPr lang="en-US" sz="1800" dirty="0" smtClean="0"/>
              <a:t>Hoare</a:t>
            </a:r>
          </a:p>
          <a:p>
            <a:pPr marL="800100" lvl="1" indent="-342900"/>
            <a:r>
              <a:rPr lang="en-US" sz="1800" dirty="0"/>
              <a:t>"Simplicity is the most intensely intellectual of the XP values" </a:t>
            </a:r>
            <a:r>
              <a:rPr lang="en-US" sz="1800" i="1" dirty="0"/>
              <a:t>XP Explained</a:t>
            </a:r>
            <a:r>
              <a:rPr lang="en-US" sz="1800" dirty="0"/>
              <a:t> by Kent Beck</a:t>
            </a:r>
            <a:endParaRPr lang="en-US" sz="18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1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What is complexity?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1800" i="1" dirty="0"/>
              <a:t>Complexity is anything related to the structure of a software system that makes it hard to understand and </a:t>
            </a:r>
            <a:r>
              <a:rPr lang="en-US" sz="1800" i="1" dirty="0" smtClean="0"/>
              <a:t>modify.</a:t>
            </a:r>
          </a:p>
          <a:p>
            <a:pPr marL="0" indent="0" algn="ctr">
              <a:buNone/>
            </a:pPr>
            <a:r>
              <a:rPr lang="en-US" sz="1800" dirty="0" smtClean="0"/>
              <a:t>- </a:t>
            </a:r>
            <a:r>
              <a:rPr lang="en-US" sz="1800" i="1" dirty="0"/>
              <a:t>A Philosophy of Software Design</a:t>
            </a:r>
            <a:r>
              <a:rPr lang="en-US" sz="1800" dirty="0"/>
              <a:t> by John </a:t>
            </a:r>
            <a:r>
              <a:rPr lang="en-US" sz="1800" dirty="0" err="1"/>
              <a:t>Ousterhout</a:t>
            </a:r>
            <a:endParaRPr lang="en-US" sz="18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0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Competing Concerns</a:t>
            </a:r>
            <a:endParaRPr lang="en-US" sz="2400" dirty="0"/>
          </a:p>
          <a:p>
            <a:pPr marL="285750" indent="-285750"/>
            <a:r>
              <a:rPr lang="en-US" sz="2000" dirty="0" smtClean="0"/>
              <a:t>Local Complexity - How difficult it is to comprehend the code right in front of you.</a:t>
            </a:r>
          </a:p>
          <a:p>
            <a:pPr marL="285750" indent="-285750"/>
            <a:r>
              <a:rPr lang="en-US" sz="2000" dirty="0" smtClean="0"/>
              <a:t>System Complexity - How difficult it is to understand how the various components of your code fit together.</a:t>
            </a:r>
          </a:p>
          <a:p>
            <a:pPr marL="285750" indent="-285750"/>
            <a:r>
              <a:rPr lang="en-US" sz="2000" dirty="0" smtClean="0"/>
              <a:t>Performance - How quickly and efficiently the computer can process your code's operations.</a:t>
            </a:r>
          </a:p>
          <a:p>
            <a:pPr marL="285750" indent="-285750"/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07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7" y="1158072"/>
            <a:ext cx="7357659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No Silver Bullet</a:t>
            </a:r>
            <a:endParaRPr lang="en-US" sz="2400" dirty="0"/>
          </a:p>
          <a:p>
            <a:pPr marL="285750" indent="-285750"/>
            <a:r>
              <a:rPr lang="en-US" sz="2000" dirty="0" smtClean="0"/>
              <a:t>There is no right answer, no universally best solution.</a:t>
            </a:r>
          </a:p>
          <a:p>
            <a:pPr marL="285750" indent="-285750"/>
            <a:r>
              <a:rPr lang="en-US" sz="2000" dirty="0" smtClean="0"/>
              <a:t>The optimal solution for a given problem will depend on your business needs.</a:t>
            </a:r>
          </a:p>
          <a:p>
            <a:pPr marL="285750" indent="-285750"/>
            <a:r>
              <a:rPr lang="en-US" sz="2000" dirty="0" smtClean="0"/>
              <a:t>You must evaluate the tradeoffs and make your best judgment. That is what architecture is all about.</a:t>
            </a:r>
          </a:p>
          <a:p>
            <a:pPr marL="285750" indent="-285750"/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7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26322</TotalTime>
  <Words>2758</Words>
  <Application>Microsoft Office PowerPoint</Application>
  <PresentationFormat>On-screen Show (16:9)</PresentationFormat>
  <Paragraphs>321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Roboto Light</vt:lpstr>
      <vt:lpstr>Quicksand</vt:lpstr>
      <vt:lpstr>Arial</vt:lpstr>
      <vt:lpstr>Courier New</vt:lpstr>
      <vt:lpstr>Eleanor template</vt:lpstr>
      <vt:lpstr>React State Management</vt:lpstr>
      <vt:lpstr>Hello!</vt:lpstr>
      <vt:lpstr>Github</vt:lpstr>
      <vt:lpstr>Contents</vt:lpstr>
      <vt:lpstr>Goal</vt:lpstr>
      <vt:lpstr>Goal</vt:lpstr>
      <vt:lpstr>Goal</vt:lpstr>
      <vt:lpstr>Goal</vt:lpstr>
      <vt:lpstr>Goal</vt:lpstr>
      <vt:lpstr>MVI Architecture</vt:lpstr>
      <vt:lpstr>MVI Architecture</vt:lpstr>
      <vt:lpstr>MVI Architecture</vt:lpstr>
      <vt:lpstr>MVI Architecture</vt:lpstr>
      <vt:lpstr>MVI Architecture</vt:lpstr>
      <vt:lpstr>MVI Architecture</vt:lpstr>
      <vt:lpstr>MVI Architecture</vt:lpstr>
      <vt:lpstr>MVI Architecture</vt:lpstr>
      <vt:lpstr>MVI Architecture</vt:lpstr>
      <vt:lpstr>Component State</vt:lpstr>
      <vt:lpstr>Component State</vt:lpstr>
      <vt:lpstr>Component State</vt:lpstr>
      <vt:lpstr>Component State</vt:lpstr>
      <vt:lpstr>Component State</vt:lpstr>
      <vt:lpstr>Component State + Context API</vt:lpstr>
      <vt:lpstr>Component State + Context API</vt:lpstr>
      <vt:lpstr>Component State + Context API</vt:lpstr>
      <vt:lpstr>Component State + Context API</vt:lpstr>
      <vt:lpstr>Component State + Context API</vt:lpstr>
      <vt:lpstr>Component State + Context API</vt:lpstr>
      <vt:lpstr>Component State + Context API</vt:lpstr>
      <vt:lpstr>Component State + Context API</vt:lpstr>
      <vt:lpstr>Component State + Context API</vt:lpstr>
      <vt:lpstr>Component State + Context API</vt:lpstr>
      <vt:lpstr>React-Redux</vt:lpstr>
      <vt:lpstr>React-Redux</vt:lpstr>
      <vt:lpstr>React-Redux</vt:lpstr>
      <vt:lpstr>React-Redux</vt:lpstr>
      <vt:lpstr>React-Redux</vt:lpstr>
      <vt:lpstr>React-Redux</vt:lpstr>
      <vt:lpstr>React-Redux</vt:lpstr>
      <vt:lpstr>React-Redux</vt:lpstr>
      <vt:lpstr>React-Redux</vt:lpstr>
      <vt:lpstr>React-Redux</vt:lpstr>
      <vt:lpstr>React-Redux</vt:lpstr>
      <vt:lpstr>React-Redux</vt:lpstr>
      <vt:lpstr>React-Redux</vt:lpstr>
      <vt:lpstr>React-Redux</vt:lpstr>
      <vt:lpstr>Recommendations</vt:lpstr>
      <vt:lpstr>React-Redux</vt:lpstr>
      <vt:lpstr>React-Redux</vt:lpstr>
      <vt:lpstr>React-Redux</vt:lpstr>
      <vt:lpstr>React-Redux</vt:lpstr>
      <vt:lpstr>React-Redux</vt:lpstr>
      <vt:lpstr>React-Redux</vt:lpstr>
      <vt:lpstr>Bibliography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Howie</dc:creator>
  <cp:lastModifiedBy>Howie</cp:lastModifiedBy>
  <cp:revision>742</cp:revision>
  <dcterms:modified xsi:type="dcterms:W3CDTF">2022-03-06T19:08:25Z</dcterms:modified>
</cp:coreProperties>
</file>